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notesMasterIdLst>
    <p:notesMasterId r:id="rId21"/>
  </p:notesMasterIdLst>
  <p:sldIdLst>
    <p:sldId id="291" r:id="rId2"/>
    <p:sldId id="263" r:id="rId3"/>
    <p:sldId id="289" r:id="rId4"/>
    <p:sldId id="265" r:id="rId5"/>
    <p:sldId id="259" r:id="rId6"/>
    <p:sldId id="285" r:id="rId7"/>
    <p:sldId id="301" r:id="rId8"/>
    <p:sldId id="303" r:id="rId9"/>
    <p:sldId id="292" r:id="rId10"/>
    <p:sldId id="269" r:id="rId11"/>
    <p:sldId id="270" r:id="rId12"/>
    <p:sldId id="305" r:id="rId13"/>
    <p:sldId id="302" r:id="rId14"/>
    <p:sldId id="272" r:id="rId15"/>
    <p:sldId id="282" r:id="rId16"/>
    <p:sldId id="283" r:id="rId17"/>
    <p:sldId id="304" r:id="rId18"/>
    <p:sldId id="286" r:id="rId19"/>
    <p:sldId id="28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628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santamaria" initials="js" lastIdx="1" clrIdx="0">
    <p:extLst>
      <p:ext uri="{19B8F6BF-5375-455C-9EA6-DF929625EA0E}">
        <p15:presenceInfo xmlns:p15="http://schemas.microsoft.com/office/powerpoint/2012/main" userId="jorge santamaria" providerId="None"/>
      </p:ext>
    </p:extLst>
  </p:cmAuthor>
  <p:cmAuthor id="2" name="jorge santamaria" initials="js [2]" lastIdx="2" clrIdx="1">
    <p:extLst>
      <p:ext uri="{19B8F6BF-5375-455C-9EA6-DF929625EA0E}">
        <p15:presenceInfo xmlns:p15="http://schemas.microsoft.com/office/powerpoint/2012/main" userId="66eceaed335b56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5262" autoAdjust="0"/>
  </p:normalViewPr>
  <p:slideViewPr>
    <p:cSldViewPr snapToGrid="0" showGuides="1">
      <p:cViewPr varScale="1">
        <p:scale>
          <a:sx n="86" d="100"/>
          <a:sy n="86" d="100"/>
        </p:scale>
        <p:origin x="504" y="72"/>
      </p:cViewPr>
      <p:guideLst>
        <p:guide pos="762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16T17:19:18.683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  <p:cm authorId="2" dt="2017-08-09T17:49:33.561" idx="2">
    <p:pos x="146" y="146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A347D-6D31-4422-8236-59A82D78126A}" type="datetimeFigureOut">
              <a:rPr lang="es-AR" smtClean="0"/>
              <a:t>16/4/2019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7173F-4A23-452E-ADEF-CF3A6807FB2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5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173F-4A23-452E-ADEF-CF3A6807FB22}" type="slidenum">
              <a:rPr lang="es-AR" smtClean="0"/>
              <a:t>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784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0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BDD0306-116B-493F-A99B-DEC82E82B1BA}" type="slidenum">
              <a:rPr lang="en-US" altLang="es-AR"/>
              <a:pPr/>
              <a:t>‹Nº›</a:t>
            </a:fld>
            <a:endParaRPr lang="en-US" altLang="es-AR" dirty="0"/>
          </a:p>
        </p:txBody>
      </p:sp>
    </p:spTree>
    <p:extLst>
      <p:ext uri="{BB962C8B-B14F-4D97-AF65-F5344CB8AC3E}">
        <p14:creationId xmlns:p14="http://schemas.microsoft.com/office/powerpoint/2010/main" val="222274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3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9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9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9144000" cy="1345607"/>
          </a:xfrm>
        </p:spPr>
        <p:txBody>
          <a:bodyPr/>
          <a:lstStyle/>
          <a:p>
            <a:r>
              <a:rPr lang="es-AR" dirty="0">
                <a:solidFill>
                  <a:srgbClr val="0070C0"/>
                </a:solidFill>
              </a:rPr>
              <a:t>PATOLOGÍA VESTIBULAR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65279"/>
            <a:ext cx="9144000" cy="4763068"/>
          </a:xfrm>
        </p:spPr>
        <p:txBody>
          <a:bodyPr>
            <a:normAutofit/>
          </a:bodyPr>
          <a:lstStyle/>
          <a:p>
            <a:endParaRPr lang="es-AR" sz="4000" dirty="0">
              <a:solidFill>
                <a:srgbClr val="0070C0"/>
              </a:solidFill>
            </a:endParaRPr>
          </a:p>
          <a:p>
            <a:r>
              <a:rPr lang="es-AR" sz="4000" dirty="0">
                <a:solidFill>
                  <a:srgbClr val="0070C0"/>
                </a:solidFill>
              </a:rPr>
              <a:t>CLASE PARA ALUMNOS DE MEDICINA</a:t>
            </a:r>
          </a:p>
          <a:p>
            <a:r>
              <a:rPr lang="es-AR" sz="4400" dirty="0">
                <a:solidFill>
                  <a:srgbClr val="0070C0"/>
                </a:solidFill>
              </a:rPr>
              <a:t>Dr. Jorge Santamaria</a:t>
            </a:r>
          </a:p>
          <a:p>
            <a:endParaRPr lang="es-AR" sz="4000" dirty="0">
              <a:solidFill>
                <a:srgbClr val="0070C0"/>
              </a:solidFill>
            </a:endParaRPr>
          </a:p>
          <a:p>
            <a:r>
              <a:rPr lang="es-AR" sz="4000" dirty="0">
                <a:solidFill>
                  <a:srgbClr val="0070C0"/>
                </a:solidFill>
              </a:rPr>
              <a:t>www.otorrinosantamaria.com</a:t>
            </a:r>
          </a:p>
          <a:p>
            <a:r>
              <a:rPr lang="es-AR" sz="4000" dirty="0">
                <a:solidFill>
                  <a:srgbClr val="0070C0"/>
                </a:solidFill>
              </a:rPr>
              <a:t>www.videonistagmografia.com</a:t>
            </a:r>
          </a:p>
        </p:txBody>
      </p:sp>
    </p:spTree>
    <p:extLst>
      <p:ext uri="{BB962C8B-B14F-4D97-AF65-F5344CB8AC3E}">
        <p14:creationId xmlns:p14="http://schemas.microsoft.com/office/powerpoint/2010/main" val="26821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9151"/>
            <a:ext cx="10515600" cy="145153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MINIEXAMEN NEUROLÓGICO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80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dirty="0">
              <a:solidFill>
                <a:schemeClr val="accent1"/>
              </a:solidFill>
            </a:endParaRPr>
          </a:p>
          <a:p>
            <a:r>
              <a:rPr lang="es-AR" sz="4800" dirty="0">
                <a:solidFill>
                  <a:srgbClr val="0070C0"/>
                </a:solidFill>
              </a:rPr>
              <a:t>Cerebelo (Romberg-índice nariz-diadococinesia o pan con manteca)</a:t>
            </a:r>
          </a:p>
          <a:p>
            <a:r>
              <a:rPr lang="es-AR" sz="4800" dirty="0">
                <a:solidFill>
                  <a:srgbClr val="0070C0"/>
                </a:solidFill>
              </a:rPr>
              <a:t>Pares craneanos: (trigémino-oculomotores-p.bajos )</a:t>
            </a:r>
          </a:p>
          <a:p>
            <a:r>
              <a:rPr lang="es-AR" sz="4800" dirty="0">
                <a:solidFill>
                  <a:srgbClr val="0070C0"/>
                </a:solidFill>
              </a:rPr>
              <a:t>Seguimiento lento-sacádicas horiz y vert.</a:t>
            </a:r>
          </a:p>
          <a:p>
            <a:r>
              <a:rPr lang="es-AR" sz="4800" dirty="0">
                <a:solidFill>
                  <a:srgbClr val="0070C0"/>
                </a:solidFill>
              </a:rPr>
              <a:t>Capacidad de cancelación del VOR</a:t>
            </a:r>
          </a:p>
          <a:p>
            <a:r>
              <a:rPr lang="es-AR" sz="4800" dirty="0">
                <a:solidFill>
                  <a:srgbClr val="0070C0"/>
                </a:solidFill>
              </a:rPr>
              <a:t>Mirada lateral-desviación sesgada</a:t>
            </a:r>
          </a:p>
          <a:p>
            <a:endParaRPr lang="es-AR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0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5083"/>
            <a:ext cx="10515600" cy="1465605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EXÁMENES COMPLEMETARIOS</a:t>
            </a:r>
            <a:br>
              <a:rPr lang="es-AR" dirty="0">
                <a:solidFill>
                  <a:srgbClr val="0070C0"/>
                </a:solidFill>
              </a:rPr>
            </a:br>
            <a:r>
              <a:rPr lang="es-AR" dirty="0">
                <a:solidFill>
                  <a:srgbClr val="0070C0"/>
                </a:solidFill>
              </a:rPr>
              <a:t>videonistagmografía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606" y="2118262"/>
            <a:ext cx="5619136" cy="4430021"/>
          </a:xfrm>
        </p:spPr>
      </p:pic>
      <p:sp>
        <p:nvSpPr>
          <p:cNvPr id="5" name="CuadroTexto 4"/>
          <p:cNvSpPr txBox="1"/>
          <p:nvPr/>
        </p:nvSpPr>
        <p:spPr>
          <a:xfrm>
            <a:off x="1179872" y="2809778"/>
            <a:ext cx="37903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>
                <a:solidFill>
                  <a:srgbClr val="0070C0"/>
                </a:solidFill>
              </a:rPr>
              <a:t>El aparato consiste en una máscara con 2 cámaras infrarrojas, un equipo que procesa los movimientos de los ojos, y una PC </a:t>
            </a:r>
          </a:p>
        </p:txBody>
      </p:sp>
    </p:spTree>
    <p:extLst>
      <p:ext uri="{BB962C8B-B14F-4D97-AF65-F5344CB8AC3E}">
        <p14:creationId xmlns:p14="http://schemas.microsoft.com/office/powerpoint/2010/main" val="314758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2294"/>
            <a:ext cx="10515600" cy="126481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VIDEONISTAGMOGRAFÍA.</a:t>
            </a:r>
            <a:br>
              <a:rPr lang="es-AR" dirty="0">
                <a:solidFill>
                  <a:srgbClr val="0070C0"/>
                </a:solidFill>
              </a:rPr>
            </a:br>
            <a:r>
              <a:rPr lang="es-AR" dirty="0">
                <a:solidFill>
                  <a:srgbClr val="0070C0"/>
                </a:solidFill>
              </a:rPr>
              <a:t>continuación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664" y="1629945"/>
            <a:ext cx="4746258" cy="5097756"/>
          </a:xfrm>
        </p:spPr>
      </p:pic>
      <p:sp>
        <p:nvSpPr>
          <p:cNvPr id="6" name="CuadroTexto 5"/>
          <p:cNvSpPr txBox="1"/>
          <p:nvPr/>
        </p:nvSpPr>
        <p:spPr>
          <a:xfrm>
            <a:off x="385078" y="1762777"/>
            <a:ext cx="59875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solidFill>
                  <a:srgbClr val="0070C0"/>
                </a:solidFill>
              </a:rPr>
              <a:t>Con la máscara puesta se le busca nistagmo espontáneo y  postural, sacádicas y seguimiento lento</a:t>
            </a:r>
          </a:p>
          <a:p>
            <a:r>
              <a:rPr lang="es-AR" sz="2800" dirty="0">
                <a:solidFill>
                  <a:srgbClr val="0070C0"/>
                </a:solidFill>
              </a:rPr>
              <a:t>Se lo acuesta y se le irriga el oído con agua a  44 y 30°C, con lo que se transmite la diferencia de temperatura al oído ext, medio y finalmente al semicircular horizontal. Por convección, se mueve la endolinfa y provoca  el RVO.  Se compara intensidad de respuesta en ambos oídos</a:t>
            </a:r>
          </a:p>
        </p:txBody>
      </p:sp>
    </p:spTree>
    <p:extLst>
      <p:ext uri="{BB962C8B-B14F-4D97-AF65-F5344CB8AC3E}">
        <p14:creationId xmlns:p14="http://schemas.microsoft.com/office/powerpoint/2010/main" val="369875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01659"/>
            <a:ext cx="10363200" cy="158173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s-AR" sz="4800" dirty="0">
                <a:solidFill>
                  <a:srgbClr val="0070C0"/>
                </a:solidFill>
              </a:rPr>
              <a:t>OTROS COMPLEMENTARIOS</a:t>
            </a:r>
            <a:br>
              <a:rPr lang="es-AR" sz="4800" dirty="0">
                <a:solidFill>
                  <a:srgbClr val="0070C0"/>
                </a:solidFill>
              </a:rPr>
            </a:br>
            <a:r>
              <a:rPr lang="es-AR" sz="4800" dirty="0">
                <a:solidFill>
                  <a:srgbClr val="0070C0"/>
                </a:solidFill>
              </a:rPr>
              <a:t>(para el especialista)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0" y="2247331"/>
            <a:ext cx="12122870" cy="4610669"/>
          </a:xfrm>
        </p:spPr>
        <p:txBody>
          <a:bodyPr>
            <a:noAutofit/>
          </a:bodyPr>
          <a:lstStyle/>
          <a:p>
            <a:pPr algn="ctr"/>
            <a:r>
              <a:rPr lang="es-AR" sz="4400" dirty="0">
                <a:solidFill>
                  <a:srgbClr val="0070C0"/>
                </a:solidFill>
              </a:rPr>
              <a:t>Resonancias</a:t>
            </a:r>
          </a:p>
          <a:p>
            <a:pPr algn="ctr"/>
            <a:r>
              <a:rPr lang="es-AR" sz="4400" dirty="0">
                <a:solidFill>
                  <a:srgbClr val="0070C0"/>
                </a:solidFill>
              </a:rPr>
              <a:t>Tomografías</a:t>
            </a:r>
          </a:p>
          <a:p>
            <a:pPr algn="ctr"/>
            <a:r>
              <a:rPr lang="es-AR" sz="4400" dirty="0">
                <a:solidFill>
                  <a:srgbClr val="0070C0"/>
                </a:solidFill>
              </a:rPr>
              <a:t>Laboratorio (especialmente inmunológico)</a:t>
            </a:r>
          </a:p>
          <a:p>
            <a:pPr algn="ctr"/>
            <a:r>
              <a:rPr lang="es-AR" sz="4400" dirty="0">
                <a:solidFill>
                  <a:srgbClr val="0070C0"/>
                </a:solidFill>
              </a:rPr>
              <a:t>Audiometrias</a:t>
            </a:r>
          </a:p>
          <a:p>
            <a:pPr algn="ctr"/>
            <a:r>
              <a:rPr lang="es-AR" sz="4400" dirty="0">
                <a:solidFill>
                  <a:srgbClr val="0070C0"/>
                </a:solidFill>
              </a:rPr>
              <a:t>Electrococleografias</a:t>
            </a:r>
          </a:p>
          <a:p>
            <a:pPr algn="ctr"/>
            <a:r>
              <a:rPr lang="es-AR" sz="4400" dirty="0">
                <a:solidFill>
                  <a:srgbClr val="0070C0"/>
                </a:solidFill>
              </a:rPr>
              <a:t>VEMP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363098" y="1981199"/>
            <a:ext cx="45719" cy="4114800"/>
          </a:xfrm>
        </p:spPr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9629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062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PATOLOGÍAS PERIFÉRICAS</a:t>
            </a:r>
            <a:br>
              <a:rPr lang="es-AR" dirty="0">
                <a:solidFill>
                  <a:srgbClr val="0070C0"/>
                </a:solidFill>
              </a:rPr>
            </a:br>
            <a:r>
              <a:rPr lang="es-AR" dirty="0">
                <a:solidFill>
                  <a:srgbClr val="0070C0"/>
                </a:solidFill>
              </a:rPr>
              <a:t>más frecuentes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93033"/>
            <a:ext cx="10515600" cy="3883929"/>
          </a:xfrm>
        </p:spPr>
        <p:txBody>
          <a:bodyPr>
            <a:normAutofit lnSpcReduction="10000"/>
          </a:bodyPr>
          <a:lstStyle/>
          <a:p>
            <a:pPr marL="514350" indent="-514350" algn="ctr">
              <a:buFont typeface="+mj-lt"/>
              <a:buAutoNum type="arabicPeriod"/>
            </a:pPr>
            <a:endParaRPr lang="es-AR" dirty="0">
              <a:solidFill>
                <a:schemeClr val="accent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s-AR" dirty="0">
              <a:solidFill>
                <a:schemeClr val="accent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s-AR" sz="4400" dirty="0">
                <a:solidFill>
                  <a:srgbClr val="0070C0"/>
                </a:solidFill>
              </a:rPr>
              <a:t>VPPB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AR" sz="4400" dirty="0">
                <a:solidFill>
                  <a:srgbClr val="0070C0"/>
                </a:solidFill>
              </a:rPr>
              <a:t>Neuronitis vestibular unilateral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AR" sz="4400" dirty="0">
                <a:solidFill>
                  <a:srgbClr val="0070C0"/>
                </a:solidFill>
              </a:rPr>
              <a:t>Menière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AR" sz="4400" dirty="0">
                <a:solidFill>
                  <a:srgbClr val="0070C0"/>
                </a:solidFill>
              </a:rPr>
              <a:t>Laberintitis</a:t>
            </a:r>
          </a:p>
        </p:txBody>
      </p:sp>
    </p:spTree>
    <p:extLst>
      <p:ext uri="{BB962C8B-B14F-4D97-AF65-F5344CB8AC3E}">
        <p14:creationId xmlns:p14="http://schemas.microsoft.com/office/powerpoint/2010/main" val="365778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s-AR" altLang="es-AR" dirty="0">
                <a:solidFill>
                  <a:srgbClr val="0070C0"/>
                </a:solidFill>
              </a:rPr>
              <a:t>Enfermedad de Menière</a:t>
            </a:r>
            <a:endParaRPr lang="es-ES" altLang="es-AR" dirty="0">
              <a:solidFill>
                <a:srgbClr val="0070C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14732"/>
            <a:ext cx="10515600" cy="50432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AR" altLang="es-AR" sz="4000" dirty="0">
                <a:solidFill>
                  <a:srgbClr val="0070C0"/>
                </a:solidFill>
              </a:rPr>
              <a:t>De origen desconocido. 85% unilateral.</a:t>
            </a:r>
          </a:p>
          <a:p>
            <a:pPr>
              <a:lnSpc>
                <a:spcPct val="90000"/>
              </a:lnSpc>
            </a:pPr>
            <a:r>
              <a:rPr lang="es-AR" altLang="es-AR" sz="4000" dirty="0">
                <a:solidFill>
                  <a:srgbClr val="0070C0"/>
                </a:solidFill>
              </a:rPr>
              <a:t>Patogenia: aumento de la presión de la endolinfa</a:t>
            </a:r>
          </a:p>
          <a:p>
            <a:pPr>
              <a:lnSpc>
                <a:spcPct val="90000"/>
              </a:lnSpc>
            </a:pPr>
            <a:r>
              <a:rPr lang="es-AR" altLang="es-AR" sz="4000" dirty="0">
                <a:solidFill>
                  <a:srgbClr val="0070C0"/>
                </a:solidFill>
              </a:rPr>
              <a:t>Hipoacusia fluctuante, acúfenos, fullness, vértigos de horas. Recidivante. Hipoacusia secuelar luego de cada ataque.</a:t>
            </a:r>
          </a:p>
          <a:p>
            <a:pPr>
              <a:lnSpc>
                <a:spcPct val="90000"/>
              </a:lnSpc>
            </a:pPr>
            <a:r>
              <a:rPr lang="es-AR" altLang="es-AR" sz="4000" dirty="0">
                <a:solidFill>
                  <a:srgbClr val="0070C0"/>
                </a:solidFill>
              </a:rPr>
              <a:t>Se diagnostica con la clínica, audiometría seriadas, pruebas vestibulares y panel inmunológico (con anticuerpos anticocleares)</a:t>
            </a:r>
          </a:p>
        </p:txBody>
      </p:sp>
    </p:spTree>
    <p:extLst>
      <p:ext uri="{BB962C8B-B14F-4D97-AF65-F5344CB8AC3E}">
        <p14:creationId xmlns:p14="http://schemas.microsoft.com/office/powerpoint/2010/main" val="23969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6948"/>
            <a:ext cx="10515600" cy="114393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altLang="es-AR" sz="4000" dirty="0">
                <a:solidFill>
                  <a:srgbClr val="0070C0"/>
                </a:solidFill>
              </a:rPr>
              <a:t>ENFERMEDAD DE MENIÈRE II</a:t>
            </a:r>
            <a:endParaRPr lang="es-ES" altLang="es-AR" sz="4000" dirty="0">
              <a:solidFill>
                <a:srgbClr val="0070C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1411"/>
            <a:ext cx="10515600" cy="5039642"/>
          </a:xfrm>
        </p:spPr>
        <p:txBody>
          <a:bodyPr>
            <a:normAutofit fontScale="92500" lnSpcReduction="10000"/>
          </a:bodyPr>
          <a:lstStyle/>
          <a:p>
            <a:r>
              <a:rPr lang="es-AR" altLang="es-AR" sz="4000" dirty="0">
                <a:solidFill>
                  <a:srgbClr val="0070C0"/>
                </a:solidFill>
              </a:rPr>
              <a:t>Trat de Ataque: corticoides, betahistina, flunarizina, dimenhidrinato, </a:t>
            </a:r>
            <a:r>
              <a:rPr lang="es-AR" altLang="es-AR" sz="4000" dirty="0" err="1">
                <a:solidFill>
                  <a:srgbClr val="0070C0"/>
                </a:solidFill>
              </a:rPr>
              <a:t>ondasentrón</a:t>
            </a:r>
            <a:r>
              <a:rPr lang="es-AR" altLang="es-AR" sz="4000" dirty="0">
                <a:solidFill>
                  <a:srgbClr val="0070C0"/>
                </a:solidFill>
              </a:rPr>
              <a:t>, metoclopramida, </a:t>
            </a:r>
          </a:p>
          <a:p>
            <a:r>
              <a:rPr lang="es-AR" altLang="es-AR" sz="4000" dirty="0">
                <a:solidFill>
                  <a:srgbClr val="0070C0"/>
                </a:solidFill>
              </a:rPr>
              <a:t>Trat de fondo: acetazolamida y  betahistina. Dieta hiposódica, diuréticos, evitar desencadenantes (alcohol, queso duro, chocolate, stress, dormir menos de 8hs). Actividad aeróbica.</a:t>
            </a:r>
          </a:p>
          <a:p>
            <a:r>
              <a:rPr lang="es-AR" altLang="es-AR" sz="4000" dirty="0">
                <a:solidFill>
                  <a:srgbClr val="0070C0"/>
                </a:solidFill>
              </a:rPr>
              <a:t>Si no anda se puede operar (neurectomía), o ablación química con ototóxicos locales (gentamicina). Ambos tienen riesgo de hipoacusia secuelar.</a:t>
            </a:r>
          </a:p>
          <a:p>
            <a:endParaRPr lang="es-ES" altLang="es-A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0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688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CUANDO SOSPECHAMOS PATOLOGÍA CENTRAL?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5096" y="1723645"/>
            <a:ext cx="11651531" cy="5134355"/>
          </a:xfrm>
        </p:spPr>
        <p:txBody>
          <a:bodyPr>
            <a:noAutofit/>
          </a:bodyPr>
          <a:lstStyle/>
          <a:p>
            <a:r>
              <a:rPr lang="es-AR" sz="4000" dirty="0">
                <a:solidFill>
                  <a:srgbClr val="0070C0"/>
                </a:solidFill>
              </a:rPr>
              <a:t>Viene con nistagmus pese a tener más de 48hs de evolución.</a:t>
            </a:r>
          </a:p>
          <a:p>
            <a:r>
              <a:rPr lang="es-AR" sz="4000" dirty="0">
                <a:solidFill>
                  <a:srgbClr val="0070C0"/>
                </a:solidFill>
              </a:rPr>
              <a:t>El nistagmus es vertical o de direcciones variadas y no aumenta de intensidad al mirar hacia la fase rápida</a:t>
            </a:r>
          </a:p>
          <a:p>
            <a:r>
              <a:rPr lang="es-AR" sz="4000" dirty="0">
                <a:solidFill>
                  <a:srgbClr val="0070C0"/>
                </a:solidFill>
              </a:rPr>
              <a:t>Tiene además dismetría o diplopía o disartria o parestesia peribucales o tuvo inconsciencia</a:t>
            </a:r>
          </a:p>
          <a:p>
            <a:r>
              <a:rPr lang="es-AR" sz="4000" dirty="0">
                <a:solidFill>
                  <a:srgbClr val="0070C0"/>
                </a:solidFill>
              </a:rPr>
              <a:t>No puede estar parado ni con ayuda</a:t>
            </a:r>
          </a:p>
          <a:p>
            <a:r>
              <a:rPr lang="es-AR" sz="4000" dirty="0">
                <a:solidFill>
                  <a:srgbClr val="0070C0"/>
                </a:solidFill>
              </a:rPr>
              <a:t>Miniexamen neurológico alterado</a:t>
            </a:r>
            <a:r>
              <a:rPr lang="es-AR" sz="3200" dirty="0">
                <a:solidFill>
                  <a:srgbClr val="0070C0"/>
                </a:solidFill>
              </a:rPr>
              <a:t>.</a:t>
            </a:r>
            <a:endParaRPr lang="es-A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2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482"/>
            <a:ext cx="10515600" cy="132556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EN RESUMEN: PREGUNTAR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083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AR" sz="46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sz="5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Tipo y duración del mareo (rotatorio ó desequilibrio- &gt;&lt;1´)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sz="5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Desencadenantes (posición-oscuridad-mov. cefal. brusco)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sz="5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Síntomas acomp: hipoacusia y/o acúfenos unilat. cefaleas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AR" sz="5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Síntomas de fosa posterior (3 D y parestesias peribucales) o inconsciencia</a:t>
            </a:r>
          </a:p>
          <a:p>
            <a:endParaRPr lang="es-A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4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EN RESUMEN: INVESTIGAR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0137" y="1690688"/>
            <a:ext cx="8891726" cy="473179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AR" sz="3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Indicación, Romberg , índice-nariz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H (head shake-Halmogyi-Hallpike)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Mot. Ocular conjugada- Gaze- Desviación sesgada-V par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A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Cancelación del VOR- sacádicas y rastreo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506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1912" y="225301"/>
            <a:ext cx="9144000" cy="73072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AR" sz="3600" dirty="0">
                <a:solidFill>
                  <a:srgbClr val="0070C0"/>
                </a:solidFill>
              </a:rPr>
              <a:t>Para mantener el equilibrio se requiere</a:t>
            </a:r>
            <a:r>
              <a:rPr lang="es-AR" sz="3600" dirty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25676" y="1282700"/>
            <a:ext cx="11536471" cy="5156200"/>
          </a:xfrm>
        </p:spPr>
        <p:txBody>
          <a:bodyPr>
            <a:noAutofit/>
          </a:bodyPr>
          <a:lstStyle/>
          <a:p>
            <a:endParaRPr lang="es-AR" sz="3600" dirty="0"/>
          </a:p>
          <a:p>
            <a:endParaRPr lang="es-AR" sz="3600" dirty="0"/>
          </a:p>
          <a:p>
            <a:endParaRPr lang="es-AR" sz="3600" dirty="0"/>
          </a:p>
        </p:txBody>
      </p:sp>
      <p:sp>
        <p:nvSpPr>
          <p:cNvPr id="4" name="Rectángulo 3"/>
          <p:cNvSpPr/>
          <p:nvPr/>
        </p:nvSpPr>
        <p:spPr>
          <a:xfrm>
            <a:off x="649820" y="2076626"/>
            <a:ext cx="3026536" cy="2616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u="sng" dirty="0">
                <a:solidFill>
                  <a:srgbClr val="0070C0"/>
                </a:solidFill>
              </a:rPr>
              <a:t>Sistema de receptores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Visión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Propiocepción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Sistema vestibular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3837695" y="2751616"/>
            <a:ext cx="857181" cy="226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/>
          <p:cNvSpPr/>
          <p:nvPr/>
        </p:nvSpPr>
        <p:spPr>
          <a:xfrm>
            <a:off x="4782259" y="2076626"/>
            <a:ext cx="2867126" cy="25167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Núcleos vestibulares que integran la info sensorial 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8060472" y="2626758"/>
            <a:ext cx="848335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Rectángulo 8"/>
          <p:cNvSpPr/>
          <p:nvPr/>
        </p:nvSpPr>
        <p:spPr>
          <a:xfrm>
            <a:off x="9083573" y="2106884"/>
            <a:ext cx="2071389" cy="2486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Respuesta motora adecuada por RVO Y RVE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855592" y="5547737"/>
            <a:ext cx="286712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>
                <a:solidFill>
                  <a:srgbClr val="0070C0"/>
                </a:solidFill>
              </a:rPr>
              <a:t>Cerebelo</a:t>
            </a:r>
          </a:p>
        </p:txBody>
      </p:sp>
      <p:sp>
        <p:nvSpPr>
          <p:cNvPr id="12" name="Flecha abajo 11"/>
          <p:cNvSpPr/>
          <p:nvPr/>
        </p:nvSpPr>
        <p:spPr>
          <a:xfrm rot="18001023">
            <a:off x="4157939" y="4741212"/>
            <a:ext cx="317500" cy="891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Flecha arriba 12"/>
          <p:cNvSpPr/>
          <p:nvPr/>
        </p:nvSpPr>
        <p:spPr>
          <a:xfrm>
            <a:off x="5763712" y="4705512"/>
            <a:ext cx="330200" cy="6434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Flecha abajo 13"/>
          <p:cNvSpPr/>
          <p:nvPr/>
        </p:nvSpPr>
        <p:spPr>
          <a:xfrm>
            <a:off x="6632814" y="4692733"/>
            <a:ext cx="279400" cy="669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5" name="Flecha curvada hacia la derecha 24"/>
          <p:cNvSpPr/>
          <p:nvPr/>
        </p:nvSpPr>
        <p:spPr>
          <a:xfrm rot="5400000">
            <a:off x="5724985" y="-1977943"/>
            <a:ext cx="737852" cy="72591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Flecha arriba 2"/>
          <p:cNvSpPr/>
          <p:nvPr/>
        </p:nvSpPr>
        <p:spPr>
          <a:xfrm rot="2926241">
            <a:off x="8235505" y="4683965"/>
            <a:ext cx="307562" cy="7299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3575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 descr="http://1.bp.blogspot.com/-nC9Ce_4Kkg0/ThPbITjBSXI/AAAAAAAAAV8/SJNsONPiC_0/s1600/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2" y="1175851"/>
            <a:ext cx="4522226" cy="42687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4828"/>
            <a:ext cx="10515600" cy="108350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s-AR" sz="5400" dirty="0">
                <a:solidFill>
                  <a:srgbClr val="0070C0"/>
                </a:solidFill>
              </a:rPr>
              <a:t>Sistema vestibular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24692" y="3465811"/>
            <a:ext cx="11942618" cy="5274243"/>
          </a:xfrm>
        </p:spPr>
        <p:txBody>
          <a:bodyPr/>
          <a:lstStyle/>
          <a:p>
            <a:pPr marL="0" indent="0">
              <a:buNone/>
            </a:pPr>
            <a:r>
              <a:rPr lang="es-AR" dirty="0"/>
              <a:t>         </a:t>
            </a:r>
          </a:p>
        </p:txBody>
      </p:sp>
      <p:sp>
        <p:nvSpPr>
          <p:cNvPr id="17" name="Flecha abajo 16"/>
          <p:cNvSpPr/>
          <p:nvPr/>
        </p:nvSpPr>
        <p:spPr>
          <a:xfrm rot="17133998">
            <a:off x="8702797" y="3391357"/>
            <a:ext cx="196336" cy="1322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18" name="Flecha abajo 17"/>
          <p:cNvSpPr/>
          <p:nvPr/>
        </p:nvSpPr>
        <p:spPr>
          <a:xfrm rot="15201549">
            <a:off x="8663328" y="2365840"/>
            <a:ext cx="187588" cy="1328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19" name="Flecha derecha 18"/>
          <p:cNvSpPr/>
          <p:nvPr/>
        </p:nvSpPr>
        <p:spPr>
          <a:xfrm rot="21276781">
            <a:off x="3822834" y="3877558"/>
            <a:ext cx="1457112" cy="21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790106" y="4500895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0070C0"/>
                </a:solidFill>
              </a:rPr>
              <a:t>Información</a:t>
            </a:r>
          </a:p>
          <a:p>
            <a:r>
              <a:rPr lang="es-AR" sz="2400" dirty="0">
                <a:solidFill>
                  <a:srgbClr val="0070C0"/>
                </a:solidFill>
              </a:rPr>
              <a:t> de máculas </a:t>
            </a:r>
          </a:p>
          <a:p>
            <a:r>
              <a:rPr lang="es-AR" sz="2400" dirty="0">
                <a:solidFill>
                  <a:srgbClr val="0070C0"/>
                </a:solidFill>
              </a:rPr>
              <a:t>de utrículo y </a:t>
            </a:r>
          </a:p>
          <a:p>
            <a:r>
              <a:rPr lang="es-AR" sz="2400" dirty="0">
                <a:solidFill>
                  <a:srgbClr val="0070C0"/>
                </a:solidFill>
              </a:rPr>
              <a:t>sáculo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7823732" y="1236663"/>
            <a:ext cx="1964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0070C0"/>
                </a:solidFill>
              </a:rPr>
              <a:t>Información</a:t>
            </a:r>
          </a:p>
          <a:p>
            <a:r>
              <a:rPr lang="es-AR" sz="2400" dirty="0">
                <a:solidFill>
                  <a:srgbClr val="0070C0"/>
                </a:solidFill>
              </a:rPr>
              <a:t> de cúpulas de canales sc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9724140" y="1115428"/>
            <a:ext cx="2343170" cy="2313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AR" sz="2000" dirty="0">
                <a:solidFill>
                  <a:srgbClr val="0070C0"/>
                </a:solidFill>
              </a:rPr>
              <a:t>Va a los Nucleos oculomotores para mantener la mirada estable en el objetivo        </a:t>
            </a:r>
          </a:p>
          <a:p>
            <a:r>
              <a:rPr lang="es-AR" dirty="0">
                <a:solidFill>
                  <a:srgbClr val="0070C0"/>
                </a:solidFill>
              </a:rPr>
              <a:t>            </a:t>
            </a:r>
            <a:r>
              <a:rPr lang="es-AR" sz="2400" b="1" dirty="0">
                <a:solidFill>
                  <a:srgbClr val="0070C0"/>
                </a:solidFill>
              </a:rPr>
              <a:t>RVO </a:t>
            </a:r>
          </a:p>
          <a:p>
            <a:r>
              <a:rPr lang="es-AR" sz="2400" b="1" dirty="0">
                <a:solidFill>
                  <a:srgbClr val="0070C0"/>
                </a:solidFill>
              </a:rPr>
              <a:t>Equil. dinámico</a:t>
            </a:r>
          </a:p>
          <a:p>
            <a:endParaRPr lang="es-AR" sz="2400" dirty="0">
              <a:solidFill>
                <a:srgbClr val="0070C0"/>
              </a:solidFill>
            </a:endParaRPr>
          </a:p>
          <a:p>
            <a:endParaRPr lang="es-AR" dirty="0">
              <a:solidFill>
                <a:srgbClr val="5B9BD5"/>
              </a:solidFill>
            </a:endParaRPr>
          </a:p>
          <a:p>
            <a:r>
              <a:rPr lang="es-AR" dirty="0">
                <a:solidFill>
                  <a:srgbClr val="5B9BD5"/>
                </a:solidFill>
              </a:rPr>
              <a:t>            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9742560" y="3719648"/>
            <a:ext cx="2324750" cy="3138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rgbClr val="0070C0"/>
                </a:solidFill>
              </a:rPr>
              <a:t>Va a los Haces vestíbuloespinales medios y laterales.</a:t>
            </a:r>
          </a:p>
          <a:p>
            <a:r>
              <a:rPr lang="es-AR" sz="2000" dirty="0">
                <a:solidFill>
                  <a:srgbClr val="0070C0"/>
                </a:solidFill>
              </a:rPr>
              <a:t>Mantiene Postura y da sensación de translación horizontal y vertical</a:t>
            </a:r>
          </a:p>
          <a:p>
            <a:pPr algn="ctr"/>
            <a:r>
              <a:rPr lang="es-AR" sz="2400" b="1" dirty="0">
                <a:solidFill>
                  <a:srgbClr val="0070C0"/>
                </a:solidFill>
              </a:rPr>
              <a:t>RVE</a:t>
            </a:r>
          </a:p>
          <a:p>
            <a:pPr algn="ctr"/>
            <a:r>
              <a:rPr lang="es-AR" sz="2400" b="1" dirty="0">
                <a:solidFill>
                  <a:srgbClr val="0070C0"/>
                </a:solidFill>
              </a:rPr>
              <a:t>Equil. estático</a:t>
            </a:r>
          </a:p>
        </p:txBody>
      </p:sp>
      <p:sp>
        <p:nvSpPr>
          <p:cNvPr id="26" name="Flecha arriba 25"/>
          <p:cNvSpPr/>
          <p:nvPr/>
        </p:nvSpPr>
        <p:spPr>
          <a:xfrm>
            <a:off x="6096056" y="4571213"/>
            <a:ext cx="293759" cy="6441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27" name="Flecha abajo 26"/>
          <p:cNvSpPr/>
          <p:nvPr/>
        </p:nvSpPr>
        <p:spPr>
          <a:xfrm>
            <a:off x="6850595" y="4600702"/>
            <a:ext cx="278724" cy="63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425950" y="2552486"/>
            <a:ext cx="2364156" cy="1771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>
                <a:solidFill>
                  <a:srgbClr val="0070C0"/>
                </a:solidFill>
              </a:rPr>
              <a:t>Nervios vestibulares</a:t>
            </a:r>
          </a:p>
          <a:p>
            <a:pPr algn="ctr"/>
            <a:r>
              <a:rPr lang="es-AR" sz="2400" dirty="0">
                <a:solidFill>
                  <a:srgbClr val="0070C0"/>
                </a:solidFill>
              </a:rPr>
              <a:t> ganglio de Scarpa  Núcleos vestib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805724" y="5444588"/>
            <a:ext cx="1597024" cy="798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>
                <a:solidFill>
                  <a:srgbClr val="0070C0"/>
                </a:solidFill>
              </a:rPr>
              <a:t>cerebelo</a:t>
            </a:r>
          </a:p>
        </p:txBody>
      </p:sp>
      <p:sp>
        <p:nvSpPr>
          <p:cNvPr id="5" name="Flecha derecha 4"/>
          <p:cNvSpPr/>
          <p:nvPr/>
        </p:nvSpPr>
        <p:spPr>
          <a:xfrm rot="20951801">
            <a:off x="1195919" y="3248390"/>
            <a:ext cx="3896278" cy="221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626859" y="5596667"/>
            <a:ext cx="19707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Utriculo-sáculo</a:t>
            </a:r>
          </a:p>
          <a:p>
            <a:r>
              <a:rPr lang="es-AR" dirty="0"/>
              <a:t>Sens. a la gravedad</a:t>
            </a:r>
          </a:p>
          <a:p>
            <a:pPr algn="ctr"/>
            <a:r>
              <a:rPr lang="es-AR" sz="2400" dirty="0">
                <a:solidFill>
                  <a:srgbClr val="0070C0"/>
                </a:solidFill>
              </a:rPr>
              <a:t>Equil estático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1255" y="5596667"/>
            <a:ext cx="20883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Canales semicircul.</a:t>
            </a:r>
          </a:p>
          <a:p>
            <a:r>
              <a:rPr lang="es-AR" dirty="0"/>
              <a:t>Aceleración angular</a:t>
            </a:r>
          </a:p>
          <a:p>
            <a:r>
              <a:rPr lang="es-AR" sz="2400" dirty="0">
                <a:solidFill>
                  <a:srgbClr val="0070C0"/>
                </a:solidFill>
              </a:rPr>
              <a:t>Equil. dinámico</a:t>
            </a:r>
          </a:p>
        </p:txBody>
      </p:sp>
    </p:spTree>
    <p:extLst>
      <p:ext uri="{BB962C8B-B14F-4D97-AF65-F5344CB8AC3E}">
        <p14:creationId xmlns:p14="http://schemas.microsoft.com/office/powerpoint/2010/main" val="407063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162"/>
            <a:ext cx="105156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Para navegar el ambiente además necesito: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66507"/>
            <a:ext cx="10515600" cy="4901938"/>
          </a:xfrm>
        </p:spPr>
        <p:txBody>
          <a:bodyPr>
            <a:normAutofit lnSpcReduction="10000"/>
          </a:bodyPr>
          <a:lstStyle/>
          <a:p>
            <a:r>
              <a:rPr lang="es-AR" sz="3900" dirty="0">
                <a:solidFill>
                  <a:srgbClr val="0070C0"/>
                </a:solidFill>
              </a:rPr>
              <a:t>Tener movimientos conjugados de ojos (fasc. long. medio)</a:t>
            </a:r>
          </a:p>
          <a:p>
            <a:r>
              <a:rPr lang="es-AR" sz="3900" dirty="0">
                <a:solidFill>
                  <a:srgbClr val="0070C0"/>
                </a:solidFill>
              </a:rPr>
              <a:t>Movimientos sacádicos horizontales (sustancia reticular pontina y cerebelo) y verticales (tallo y cerebelo)</a:t>
            </a:r>
          </a:p>
          <a:p>
            <a:r>
              <a:rPr lang="es-AR" sz="3900" dirty="0">
                <a:solidFill>
                  <a:srgbClr val="0070C0"/>
                </a:solidFill>
              </a:rPr>
              <a:t>Poder cancelar el RVO (flóculo)</a:t>
            </a:r>
          </a:p>
          <a:p>
            <a:r>
              <a:rPr lang="es-AR" sz="3900" dirty="0">
                <a:solidFill>
                  <a:srgbClr val="0070C0"/>
                </a:solidFill>
              </a:rPr>
              <a:t>No tener patología propioceptiva (neuropatía en plantas de pie) ni traumatológica significativa, etc….</a:t>
            </a:r>
          </a:p>
          <a:p>
            <a:endParaRPr lang="es-AR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A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0681" y="131975"/>
            <a:ext cx="8165124" cy="1347891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s-AR" sz="5400" dirty="0">
                <a:solidFill>
                  <a:srgbClr val="0070C0"/>
                </a:solidFill>
              </a:rPr>
              <a:t>CÓMO SE HACE LA ANAMNESIS</a:t>
            </a:r>
            <a:br>
              <a:rPr lang="es-AR" sz="5400" dirty="0">
                <a:solidFill>
                  <a:srgbClr val="0070C0"/>
                </a:solidFill>
              </a:rPr>
            </a:br>
            <a:r>
              <a:rPr lang="es-AR" sz="3600" dirty="0">
                <a:solidFill>
                  <a:srgbClr val="0070C0"/>
                </a:solidFill>
              </a:rPr>
              <a:t>Tipos de mareos</a:t>
            </a:r>
            <a:endParaRPr lang="es-AR" sz="54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275" y="1840256"/>
            <a:ext cx="12109450" cy="6248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3600" dirty="0">
                <a:solidFill>
                  <a:srgbClr val="0070C0"/>
                </a:solidFill>
              </a:rPr>
              <a:t>Se parte del hecho de que un médico clínico descartó patologías cardiológicas- traumatológicas y vesiculares.  </a:t>
            </a:r>
            <a:endParaRPr lang="es-A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rgbClr val="0070C0"/>
                </a:solidFill>
              </a:rPr>
              <a:t>Motivo de consulta: MAREO que puede ser:</a:t>
            </a:r>
          </a:p>
          <a:p>
            <a:pPr lvl="1"/>
            <a:r>
              <a:rPr lang="es-AR" sz="3600" dirty="0">
                <a:solidFill>
                  <a:srgbClr val="0070C0"/>
                </a:solidFill>
              </a:rPr>
              <a:t>Sensación rotatoria: vértigo (“todo me da vueltas”)</a:t>
            </a:r>
          </a:p>
          <a:p>
            <a:pPr lvl="1"/>
            <a:r>
              <a:rPr lang="es-AR" sz="3600" dirty="0">
                <a:solidFill>
                  <a:srgbClr val="0070C0"/>
                </a:solidFill>
              </a:rPr>
              <a:t>Inestabilidad-lateropulsión-desequilibrio</a:t>
            </a:r>
          </a:p>
          <a:p>
            <a:pPr lvl="1"/>
            <a:r>
              <a:rPr lang="es-AR" sz="3600" dirty="0">
                <a:solidFill>
                  <a:srgbClr val="0070C0"/>
                </a:solidFill>
              </a:rPr>
              <a:t>“casi desmayo” (“se me nubla la vista”)</a:t>
            </a:r>
          </a:p>
          <a:p>
            <a:pPr lvl="1"/>
            <a:r>
              <a:rPr lang="es-AR" sz="3600" dirty="0">
                <a:solidFill>
                  <a:srgbClr val="0070C0"/>
                </a:solidFill>
              </a:rPr>
              <a:t>Miscelánea: irrealidad- como estar dentro de una pecera-”vértigo a las alturas”. </a:t>
            </a:r>
            <a:r>
              <a:rPr lang="es-AR" sz="3600" dirty="0">
                <a:solidFill>
                  <a:srgbClr val="FF0000"/>
                </a:solidFill>
              </a:rPr>
              <a:t>Si hay pérdida de la conciencia no es periférico.</a:t>
            </a:r>
          </a:p>
          <a:p>
            <a:endParaRPr lang="es-A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7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88" y="149293"/>
            <a:ext cx="11450471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s-AR" sz="4800" dirty="0">
                <a:solidFill>
                  <a:srgbClr val="0070C0"/>
                </a:solidFill>
              </a:rPr>
              <a:t>CÓMO SE HACE LA ANAMNESIS</a:t>
            </a:r>
            <a:br>
              <a:rPr lang="es-AR" sz="4800" dirty="0">
                <a:solidFill>
                  <a:srgbClr val="0070C0"/>
                </a:solidFill>
              </a:rPr>
            </a:br>
            <a:r>
              <a:rPr lang="es-AR" sz="3200" dirty="0">
                <a:solidFill>
                  <a:srgbClr val="0070C0"/>
                </a:solidFill>
              </a:rPr>
              <a:t>Características del mareo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749458"/>
              </p:ext>
            </p:extLst>
          </p:nvPr>
        </p:nvGraphicFramePr>
        <p:xfrm>
          <a:off x="368489" y="1715678"/>
          <a:ext cx="11450471" cy="510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9753">
                <a:tc>
                  <a:txBody>
                    <a:bodyPr/>
                    <a:lstStyle/>
                    <a:p>
                      <a:r>
                        <a:rPr lang="es-AR" sz="2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Duración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800" b="0" dirty="0">
                          <a:solidFill>
                            <a:srgbClr val="0070C0"/>
                          </a:solidFill>
                        </a:rPr>
                        <a:t>Menos de un minuto</a:t>
                      </a:r>
                      <a:endParaRPr lang="es-AR" sz="2800" dirty="0"/>
                    </a:p>
                    <a:p>
                      <a:r>
                        <a:rPr lang="es-AR" sz="2800" b="0" dirty="0">
                          <a:solidFill>
                            <a:srgbClr val="0070C0"/>
                          </a:solidFill>
                        </a:rPr>
                        <a:t>Más</a:t>
                      </a:r>
                      <a:r>
                        <a:rPr lang="es-AR" sz="2800" b="0" baseline="0" dirty="0">
                          <a:solidFill>
                            <a:srgbClr val="0070C0"/>
                          </a:solidFill>
                        </a:rPr>
                        <a:t> de un minuto</a:t>
                      </a:r>
                      <a:endParaRPr lang="es-AR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800" b="0" dirty="0">
                          <a:solidFill>
                            <a:srgbClr val="0070C0"/>
                          </a:solidFill>
                        </a:rPr>
                        <a:t>VPPB</a:t>
                      </a:r>
                    </a:p>
                    <a:p>
                      <a:r>
                        <a:rPr lang="es-AR" sz="2800" b="0" dirty="0">
                          <a:solidFill>
                            <a:srgbClr val="0070C0"/>
                          </a:solidFill>
                        </a:rPr>
                        <a:t>Todo lo demás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9767">
                <a:tc>
                  <a:txBody>
                    <a:bodyPr/>
                    <a:lstStyle/>
                    <a:p>
                      <a:endParaRPr lang="es-AR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AR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Síntomas</a:t>
                      </a:r>
                      <a:r>
                        <a:rPr lang="es-AR" sz="28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acompañantes</a:t>
                      </a:r>
                      <a:r>
                        <a:rPr lang="es-AR" sz="24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es-AR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Hipoacusia-acúfenos unilat.</a:t>
                      </a:r>
                    </a:p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Cefaleas-fonofotofobia</a:t>
                      </a:r>
                    </a:p>
                    <a:p>
                      <a:r>
                        <a:rPr lang="es-AR" sz="2800" dirty="0">
                          <a:solidFill>
                            <a:srgbClr val="FF0000"/>
                          </a:solidFill>
                        </a:rPr>
                        <a:t>Disartria-Diplopía-Dismetría o parestesias peribucales o inconsciencia.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Enfermedad</a:t>
                      </a:r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 de Meniére</a:t>
                      </a:r>
                    </a:p>
                    <a:p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Migraña Vestibular</a:t>
                      </a:r>
                    </a:p>
                    <a:p>
                      <a:r>
                        <a:rPr lang="es-AR" sz="2800" baseline="0" dirty="0">
                          <a:solidFill>
                            <a:srgbClr val="FF0000"/>
                          </a:solidFill>
                        </a:rPr>
                        <a:t>Patología Central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8349"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Circunstancias</a:t>
                      </a:r>
                      <a:r>
                        <a:rPr lang="es-AR" sz="28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desencadenantes?</a:t>
                      </a:r>
                      <a:endParaRPr lang="es-AR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Posición</a:t>
                      </a:r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 de la cabeza</a:t>
                      </a:r>
                    </a:p>
                    <a:p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Cerrar ojos</a:t>
                      </a:r>
                      <a:endParaRPr lang="es-AR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VPPB</a:t>
                      </a:r>
                    </a:p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Neuropatía periférica-Paresia vestibular bilateral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76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890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br>
              <a:rPr lang="es-AR" sz="6000" dirty="0">
                <a:solidFill>
                  <a:srgbClr val="0070C0"/>
                </a:solidFill>
              </a:rPr>
            </a:br>
            <a:r>
              <a:rPr lang="es-AR" sz="6000" dirty="0">
                <a:solidFill>
                  <a:srgbClr val="0070C0"/>
                </a:solidFill>
              </a:rPr>
              <a:t>EXAMEN FÍSICO </a:t>
            </a:r>
            <a:r>
              <a:rPr lang="es-AR" dirty="0">
                <a:solidFill>
                  <a:srgbClr val="0070C0"/>
                </a:solidFill>
              </a:rPr>
              <a:t>plan:</a:t>
            </a:r>
            <a:br>
              <a:rPr lang="es-AR" dirty="0">
                <a:solidFill>
                  <a:srgbClr val="0070C0"/>
                </a:solidFill>
              </a:rPr>
            </a:b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19079" y="1435341"/>
            <a:ext cx="8135247" cy="52824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sz="4000" dirty="0">
                <a:solidFill>
                  <a:srgbClr val="0070C0"/>
                </a:solidFill>
              </a:rPr>
              <a:t>GENERAL</a:t>
            </a:r>
          </a:p>
          <a:p>
            <a:pPr lvl="1" algn="just"/>
            <a:r>
              <a:rPr lang="es-AR" sz="3600" dirty="0">
                <a:solidFill>
                  <a:srgbClr val="0070C0"/>
                </a:solidFill>
              </a:rPr>
              <a:t>Romberg</a:t>
            </a:r>
          </a:p>
          <a:p>
            <a:pPr lvl="1" algn="just"/>
            <a:r>
              <a:rPr lang="es-AR" sz="3600" dirty="0">
                <a:solidFill>
                  <a:srgbClr val="0070C0"/>
                </a:solidFill>
              </a:rPr>
              <a:t>Indicación</a:t>
            </a:r>
          </a:p>
          <a:p>
            <a:pPr lvl="1" algn="just"/>
            <a:r>
              <a:rPr lang="es-AR" sz="3600" dirty="0">
                <a:solidFill>
                  <a:srgbClr val="0070C0"/>
                </a:solidFill>
              </a:rPr>
              <a:t>Untenberger Fukuda</a:t>
            </a:r>
          </a:p>
          <a:p>
            <a:pPr lvl="1" algn="just"/>
            <a:r>
              <a:rPr lang="es-AR" sz="3600" dirty="0">
                <a:solidFill>
                  <a:srgbClr val="0070C0"/>
                </a:solidFill>
              </a:rPr>
              <a:t>3 H</a:t>
            </a:r>
          </a:p>
          <a:p>
            <a:pPr lvl="2" algn="just"/>
            <a:r>
              <a:rPr lang="es-AR" sz="3200" dirty="0">
                <a:solidFill>
                  <a:srgbClr val="0070C0"/>
                </a:solidFill>
              </a:rPr>
              <a:t>Head shake (agitación cefálica)</a:t>
            </a:r>
          </a:p>
          <a:p>
            <a:pPr lvl="2" algn="just"/>
            <a:r>
              <a:rPr lang="es-AR" sz="3200" dirty="0">
                <a:solidFill>
                  <a:srgbClr val="0070C0"/>
                </a:solidFill>
              </a:rPr>
              <a:t>Halmogyi (test del impulso cefálico)</a:t>
            </a:r>
          </a:p>
          <a:p>
            <a:pPr lvl="2" algn="just"/>
            <a:r>
              <a:rPr lang="es-AR" sz="3200" dirty="0">
                <a:solidFill>
                  <a:srgbClr val="0070C0"/>
                </a:solidFill>
              </a:rPr>
              <a:t>Hallpike (búsqueda del vértigo posicional)</a:t>
            </a:r>
          </a:p>
          <a:p>
            <a:pPr algn="just"/>
            <a:r>
              <a:rPr lang="es-AR" sz="4000" dirty="0">
                <a:solidFill>
                  <a:srgbClr val="0070C0"/>
                </a:solidFill>
              </a:rPr>
              <a:t>HAY NISTAGMUS? periférico o central?</a:t>
            </a:r>
          </a:p>
          <a:p>
            <a:pPr lvl="1" algn="just"/>
            <a:r>
              <a:rPr lang="es-AR" sz="3600" dirty="0">
                <a:solidFill>
                  <a:srgbClr val="0070C0"/>
                </a:solidFill>
              </a:rPr>
              <a:t>Espontáneo</a:t>
            </a:r>
          </a:p>
          <a:p>
            <a:pPr lvl="1" algn="just"/>
            <a:r>
              <a:rPr lang="es-AR" sz="3600" dirty="0">
                <a:solidFill>
                  <a:srgbClr val="0070C0"/>
                </a:solidFill>
              </a:rPr>
              <a:t>provocado</a:t>
            </a:r>
          </a:p>
          <a:p>
            <a:pPr algn="just"/>
            <a:r>
              <a:rPr lang="es-AR" sz="4000" dirty="0">
                <a:solidFill>
                  <a:srgbClr val="0070C0"/>
                </a:solidFill>
              </a:rPr>
              <a:t>MINIEXAMEN NEUROLÓGICO</a:t>
            </a:r>
          </a:p>
          <a:p>
            <a:pPr lvl="1"/>
            <a:endParaRPr lang="es-A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3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113"/>
            <a:ext cx="10515600" cy="113612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NISTAGMUS ESPONTÁNEO</a:t>
            </a:r>
            <a:br>
              <a:rPr lang="es-AR" dirty="0">
                <a:solidFill>
                  <a:srgbClr val="0070C0"/>
                </a:solidFill>
              </a:rPr>
            </a:br>
            <a:r>
              <a:rPr lang="es-AR" sz="3600" dirty="0">
                <a:solidFill>
                  <a:srgbClr val="0070C0"/>
                </a:solidFill>
              </a:rPr>
              <a:t>EL</a:t>
            </a:r>
            <a:r>
              <a:rPr lang="es-AR" sz="3200" dirty="0">
                <a:solidFill>
                  <a:srgbClr val="0070C0"/>
                </a:solidFill>
              </a:rPr>
              <a:t> </a:t>
            </a:r>
            <a:r>
              <a:rPr lang="es-AR" sz="3600" dirty="0">
                <a:solidFill>
                  <a:srgbClr val="0070C0"/>
                </a:solidFill>
              </a:rPr>
              <a:t>PACIENTE VIENE CON ÉL </a:t>
            </a:r>
            <a:endParaRPr lang="es-AR" dirty="0">
              <a:solidFill>
                <a:srgbClr val="0070C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458690"/>
              </p:ext>
            </p:extLst>
          </p:nvPr>
        </p:nvGraphicFramePr>
        <p:xfrm>
          <a:off x="838200" y="1337944"/>
          <a:ext cx="10515600" cy="5529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988">
                <a:tc>
                  <a:txBody>
                    <a:bodyPr/>
                    <a:lstStyle/>
                    <a:p>
                      <a:pPr algn="ctr"/>
                      <a:r>
                        <a:rPr lang="es-AR" sz="3600" i="1" dirty="0"/>
                        <a:t>PERIFÉRICO</a:t>
                      </a:r>
                      <a:endParaRPr lang="es-AR" sz="4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600" i="1" dirty="0"/>
                        <a:t>CENTRAL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383"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De dirección normalmente Lateral, excepto VPPB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Vertical, o en varias direcciones, excepto</a:t>
                      </a:r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 AICA, que es lateral</a:t>
                      </a:r>
                      <a:endParaRPr lang="es-AR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886"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Se cancela con la fijación de la mirada (luego de 48 hs de inicio)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No se cancela o disminuye poco con la fijación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383"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Sin foco neurológico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Con o sin foco evidente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886"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Se acompaña</a:t>
                      </a:r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 de síntomas vegetativos en general</a:t>
                      </a:r>
                      <a:endParaRPr lang="es-AR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Suele no tener síntomas vegetativos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886"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Aumenta al mirar hacia</a:t>
                      </a:r>
                      <a:r>
                        <a:rPr lang="es-AR" sz="2800" baseline="0" dirty="0">
                          <a:solidFill>
                            <a:srgbClr val="0070C0"/>
                          </a:solidFill>
                        </a:rPr>
                        <a:t> el lado de la fase rápida</a:t>
                      </a:r>
                      <a:endParaRPr lang="es-AR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>
                          <a:solidFill>
                            <a:srgbClr val="0070C0"/>
                          </a:solidFill>
                        </a:rPr>
                        <a:t>No aumenta al mirar hacia el lado de la fase rápida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05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123"/>
            <a:ext cx="10515600" cy="138128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NISTAGMUS</a:t>
            </a:r>
            <a:br>
              <a:rPr lang="es-AR" dirty="0">
                <a:solidFill>
                  <a:srgbClr val="0070C0"/>
                </a:solidFill>
              </a:rPr>
            </a:br>
            <a:r>
              <a:rPr lang="es-AR" sz="3600" dirty="0">
                <a:solidFill>
                  <a:srgbClr val="0070C0"/>
                </a:solidFill>
              </a:rPr>
              <a:t>EL PTE</a:t>
            </a:r>
            <a:r>
              <a:rPr lang="es-AR" dirty="0">
                <a:solidFill>
                  <a:srgbClr val="0070C0"/>
                </a:solidFill>
              </a:rPr>
              <a:t>. </a:t>
            </a:r>
            <a:r>
              <a:rPr lang="es-AR" sz="3600" dirty="0">
                <a:solidFill>
                  <a:srgbClr val="0070C0"/>
                </a:solidFill>
              </a:rPr>
              <a:t>VIENE SIN ÉL (la mayoría): BÚSQUEDA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000358" y="4319615"/>
            <a:ext cx="88466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solidFill>
                  <a:srgbClr val="0070C0"/>
                </a:solidFill>
              </a:rPr>
              <a:t>                   La fijación se puede bloquear con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Al cerrar ojos, se puede ver la excursión de los globos oc.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Con oftamoscopio, tapándole el otro ojo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Anteojos de Frenzel ( 24 dioptrías positivas)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rgbClr val="0070C0"/>
                </a:solidFill>
              </a:rPr>
              <a:t>Máscara de videonistagmografía con cámaras infrarrojas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283683"/>
              </p:ext>
            </p:extLst>
          </p:nvPr>
        </p:nvGraphicFramePr>
        <p:xfrm>
          <a:off x="838200" y="1752515"/>
          <a:ext cx="10515600" cy="218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830">
                <a:tc>
                  <a:txBody>
                    <a:bodyPr/>
                    <a:lstStyle/>
                    <a:p>
                      <a:pPr algn="ctr"/>
                      <a:r>
                        <a:rPr lang="es-AR" sz="3600" dirty="0">
                          <a:solidFill>
                            <a:srgbClr val="0070C0"/>
                          </a:solidFill>
                        </a:rPr>
                        <a:t>COMO</a:t>
                      </a:r>
                      <a:r>
                        <a:rPr lang="es-AR" sz="3600" baseline="0" dirty="0">
                          <a:solidFill>
                            <a:srgbClr val="0070C0"/>
                          </a:solidFill>
                        </a:rPr>
                        <a:t> LO PONEMOS EN EVIDENCIA?(SI EXISTE)</a:t>
                      </a:r>
                      <a:endParaRPr lang="es-AR" sz="3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marL="742950" indent="-742950" algn="ctr">
                        <a:buFont typeface="+mj-lt"/>
                        <a:buAutoNum type="arabicPeriod"/>
                      </a:pPr>
                      <a:r>
                        <a:rPr lang="es-AR" sz="3600" dirty="0">
                          <a:solidFill>
                            <a:srgbClr val="0070C0"/>
                          </a:solidFill>
                        </a:rPr>
                        <a:t>CON</a:t>
                      </a:r>
                      <a:r>
                        <a:rPr lang="es-AR" sz="3600" baseline="0" dirty="0">
                          <a:solidFill>
                            <a:srgbClr val="0070C0"/>
                          </a:solidFill>
                        </a:rPr>
                        <a:t> LA POSICIÓN DE LA CABEZA (VPPB)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224">
                <a:tc>
                  <a:txBody>
                    <a:bodyPr/>
                    <a:lstStyle/>
                    <a:p>
                      <a:pPr algn="ctr"/>
                      <a:r>
                        <a:rPr lang="es-AR" sz="3600" dirty="0">
                          <a:solidFill>
                            <a:srgbClr val="0070C0"/>
                          </a:solidFill>
                        </a:rPr>
                        <a:t>2.     BLOQUEANDO</a:t>
                      </a:r>
                      <a:r>
                        <a:rPr lang="es-AR" sz="3600" baseline="0" dirty="0">
                          <a:solidFill>
                            <a:srgbClr val="0070C0"/>
                          </a:solidFill>
                        </a:rPr>
                        <a:t> LA FIJACIÓN</a:t>
                      </a:r>
                      <a:endParaRPr lang="es-AR" sz="3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6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953</Words>
  <Application>Microsoft Office PowerPoint</Application>
  <PresentationFormat>Panorámica</PresentationFormat>
  <Paragraphs>163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Tema de Office</vt:lpstr>
      <vt:lpstr>PATOLOGÍA VESTIBULAR</vt:lpstr>
      <vt:lpstr>Para mantener el equilibrio se requiere:</vt:lpstr>
      <vt:lpstr>Sistema vestibular</vt:lpstr>
      <vt:lpstr>Para navegar el ambiente además necesito:</vt:lpstr>
      <vt:lpstr>CÓMO SE HACE LA ANAMNESIS Tipos de mareos</vt:lpstr>
      <vt:lpstr>CÓMO SE HACE LA ANAMNESIS Características del mareo</vt:lpstr>
      <vt:lpstr> EXAMEN FÍSICO plan: </vt:lpstr>
      <vt:lpstr>NISTAGMUS ESPONTÁNEO EL PACIENTE VIENE CON ÉL </vt:lpstr>
      <vt:lpstr>NISTAGMUS EL PTE. VIENE SIN ÉL (la mayoría): BÚSQUEDA</vt:lpstr>
      <vt:lpstr>MINIEXAMEN NEUROLÓGICO</vt:lpstr>
      <vt:lpstr>EXÁMENES COMPLEMETARIOS videonistagmografía</vt:lpstr>
      <vt:lpstr>VIDEONISTAGMOGRAFÍA. continuación</vt:lpstr>
      <vt:lpstr>OTROS COMPLEMENTARIOS (para el especialista)</vt:lpstr>
      <vt:lpstr>PATOLOGÍAS PERIFÉRICAS más frecuentes</vt:lpstr>
      <vt:lpstr>Enfermedad de Menière</vt:lpstr>
      <vt:lpstr>ENFERMEDAD DE MENIÈRE II</vt:lpstr>
      <vt:lpstr>CUANDO SOSPECHAMOS PATOLOGÍA CENTRAL?</vt:lpstr>
      <vt:lpstr>EN RESUMEN: PREGUNTAR</vt:lpstr>
      <vt:lpstr>EN RESUMEN: INVESTIGAR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PATOLOGÍA VESTIBULAR</dc:title>
  <dc:creator>jorge santamaria</dc:creator>
  <cp:lastModifiedBy>jorge santamaria</cp:lastModifiedBy>
  <cp:revision>224</cp:revision>
  <dcterms:created xsi:type="dcterms:W3CDTF">2016-03-16T22:50:30Z</dcterms:created>
  <dcterms:modified xsi:type="dcterms:W3CDTF">2019-04-16T03:27:10Z</dcterms:modified>
</cp:coreProperties>
</file>